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76" r:id="rId4"/>
    <p:sldId id="278" r:id="rId5"/>
    <p:sldId id="280" r:id="rId6"/>
    <p:sldId id="279" r:id="rId7"/>
    <p:sldId id="265" r:id="rId8"/>
    <p:sldId id="287" r:id="rId9"/>
    <p:sldId id="306"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11" autoAdjust="0"/>
    <p:restoredTop sz="94660"/>
  </p:normalViewPr>
  <p:slideViewPr>
    <p:cSldViewPr snapToGrid="0">
      <p:cViewPr varScale="1">
        <p:scale>
          <a:sx n="84" d="100"/>
          <a:sy n="84" d="100"/>
        </p:scale>
        <p:origin x="752" y="1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FFE961-F5B3-41E0-AF2F-B98DF9154574}" type="datetimeFigureOut">
              <a:rPr lang="en-AU" smtClean="0"/>
              <a:t>11/5/2025</a:t>
            </a:fld>
            <a:endParaRPr lang="en-AU"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12C924-96FC-4ACD-8C11-6FB7C3AFF653}" type="slidenum">
              <a:rPr lang="en-AU" smtClean="0"/>
              <a:t>‹#›</a:t>
            </a:fld>
            <a:endParaRPr lang="en-AU" dirty="0"/>
          </a:p>
        </p:txBody>
      </p:sp>
    </p:spTree>
    <p:extLst>
      <p:ext uri="{BB962C8B-B14F-4D97-AF65-F5344CB8AC3E}">
        <p14:creationId xmlns:p14="http://schemas.microsoft.com/office/powerpoint/2010/main" val="1193714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11/5/2025</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344935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11/5/2025</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dirty="0"/>
          </a:p>
        </p:txBody>
      </p:sp>
    </p:spTree>
    <p:extLst>
      <p:ext uri="{BB962C8B-B14F-4D97-AF65-F5344CB8AC3E}">
        <p14:creationId xmlns:p14="http://schemas.microsoft.com/office/powerpoint/2010/main" val="395515407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11/5/2025</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dirty="0"/>
          </a:p>
        </p:txBody>
      </p:sp>
    </p:spTree>
    <p:extLst>
      <p:ext uri="{BB962C8B-B14F-4D97-AF65-F5344CB8AC3E}">
        <p14:creationId xmlns:p14="http://schemas.microsoft.com/office/powerpoint/2010/main" val="290999284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11/5/2025</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dirty="0"/>
          </a:p>
        </p:txBody>
      </p:sp>
      <p:sp>
        <p:nvSpPr>
          <p:cNvPr id="7" name="TextBox 6">
            <a:extLst>
              <a:ext uri="{FF2B5EF4-FFF2-40B4-BE49-F238E27FC236}">
                <a16:creationId xmlns:a16="http://schemas.microsoft.com/office/drawing/2014/main" id="{ACD5CAAB-B6EB-1A4B-82F8-79AA60125A54}"/>
              </a:ext>
            </a:extLst>
          </p:cNvPr>
          <p:cNvSpPr txBox="1"/>
          <p:nvPr userDrawn="1"/>
        </p:nvSpPr>
        <p:spPr>
          <a:xfrm>
            <a:off x="9807382" y="6463107"/>
            <a:ext cx="2150157" cy="307777"/>
          </a:xfrm>
          <a:prstGeom prst="rect">
            <a:avLst/>
          </a:prstGeom>
          <a:noFill/>
        </p:spPr>
        <p:txBody>
          <a:bodyPr wrap="square" rtlCol="0">
            <a:spAutoFit/>
          </a:bodyPr>
          <a:lstStyle/>
          <a:p>
            <a:r>
              <a:rPr lang="en-US" sz="1400" dirty="0">
                <a:solidFill>
                  <a:schemeClr val="tx1">
                    <a:lumMod val="50000"/>
                    <a:lumOff val="50000"/>
                  </a:schemeClr>
                </a:solidFill>
              </a:rPr>
              <a:t>©BeeHealthyStories 2016</a:t>
            </a:r>
          </a:p>
        </p:txBody>
      </p:sp>
    </p:spTree>
    <p:extLst>
      <p:ext uri="{BB962C8B-B14F-4D97-AF65-F5344CB8AC3E}">
        <p14:creationId xmlns:p14="http://schemas.microsoft.com/office/powerpoint/2010/main" val="58814303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0B86579-9261-4851-8431-AE8CB120AF89}" type="datetimeFigureOut">
              <a:rPr lang="en-AU" smtClean="0"/>
              <a:t>11/5/2025</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538842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0B86579-9261-4851-8431-AE8CB120AF89}" type="datetimeFigureOut">
              <a:rPr lang="en-AU" smtClean="0"/>
              <a:t>11/5/2025</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927B3BFD-01C8-4C7F-8F39-96074B03617B}" type="slidenum">
              <a:rPr lang="en-AU" smtClean="0"/>
              <a:t>‹#›</a:t>
            </a:fld>
            <a:endParaRPr lang="en-AU" dirty="0"/>
          </a:p>
        </p:txBody>
      </p:sp>
    </p:spTree>
    <p:extLst>
      <p:ext uri="{BB962C8B-B14F-4D97-AF65-F5344CB8AC3E}">
        <p14:creationId xmlns:p14="http://schemas.microsoft.com/office/powerpoint/2010/main" val="55943413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0B86579-9261-4851-8431-AE8CB120AF89}" type="datetimeFigureOut">
              <a:rPr lang="en-AU" smtClean="0"/>
              <a:t>11/5/2025</a:t>
            </a:fld>
            <a:endParaRPr lang="en-AU" dirty="0"/>
          </a:p>
        </p:txBody>
      </p:sp>
      <p:sp>
        <p:nvSpPr>
          <p:cNvPr id="8" name="Footer Placeholder 7"/>
          <p:cNvSpPr>
            <a:spLocks noGrp="1"/>
          </p:cNvSpPr>
          <p:nvPr>
            <p:ph type="ftr" sz="quarter" idx="11"/>
          </p:nvPr>
        </p:nvSpPr>
        <p:spPr/>
        <p:txBody>
          <a:bodyPr/>
          <a:lstStyle/>
          <a:p>
            <a:endParaRPr lang="en-AU" dirty="0"/>
          </a:p>
        </p:txBody>
      </p:sp>
      <p:sp>
        <p:nvSpPr>
          <p:cNvPr id="9" name="Slide Number Placeholder 8"/>
          <p:cNvSpPr>
            <a:spLocks noGrp="1"/>
          </p:cNvSpPr>
          <p:nvPr>
            <p:ph type="sldNum" sz="quarter" idx="12"/>
          </p:nvPr>
        </p:nvSpPr>
        <p:spPr/>
        <p:txBody>
          <a:bodyPr/>
          <a:lstStyle/>
          <a:p>
            <a:fld id="{927B3BFD-01C8-4C7F-8F39-96074B03617B}" type="slidenum">
              <a:rPr lang="en-AU" smtClean="0"/>
              <a:t>‹#›</a:t>
            </a:fld>
            <a:endParaRPr lang="en-AU" dirty="0"/>
          </a:p>
        </p:txBody>
      </p:sp>
    </p:spTree>
    <p:extLst>
      <p:ext uri="{BB962C8B-B14F-4D97-AF65-F5344CB8AC3E}">
        <p14:creationId xmlns:p14="http://schemas.microsoft.com/office/powerpoint/2010/main" val="290689312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0B86579-9261-4851-8431-AE8CB120AF89}" type="datetimeFigureOut">
              <a:rPr lang="en-AU" smtClean="0"/>
              <a:t>11/5/2025</a:t>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927B3BFD-01C8-4C7F-8F39-96074B03617B}" type="slidenum">
              <a:rPr lang="en-AU" smtClean="0"/>
              <a:t>‹#›</a:t>
            </a:fld>
            <a:endParaRPr lang="en-AU" dirty="0"/>
          </a:p>
        </p:txBody>
      </p:sp>
    </p:spTree>
    <p:extLst>
      <p:ext uri="{BB962C8B-B14F-4D97-AF65-F5344CB8AC3E}">
        <p14:creationId xmlns:p14="http://schemas.microsoft.com/office/powerpoint/2010/main" val="158089496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0B86579-9261-4851-8431-AE8CB120AF89}" type="datetimeFigureOut">
              <a:rPr lang="en-AU" smtClean="0"/>
              <a:t>11/5/2025</a:t>
            </a:fld>
            <a:endParaRPr lang="en-AU"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AU" dirty="0"/>
          </a:p>
        </p:txBody>
      </p:sp>
      <p:sp>
        <p:nvSpPr>
          <p:cNvPr id="9" name="Slide Number Placeholder 8"/>
          <p:cNvSpPr>
            <a:spLocks noGrp="1"/>
          </p:cNvSpPr>
          <p:nvPr>
            <p:ph type="sldNum" sz="quarter" idx="12"/>
          </p:nvPr>
        </p:nvSpPr>
        <p:spPr/>
        <p:txBody>
          <a:bodyPr/>
          <a:lstStyle/>
          <a:p>
            <a:fld id="{927B3BFD-01C8-4C7F-8F39-96074B03617B}" type="slidenum">
              <a:rPr lang="en-AU" smtClean="0"/>
              <a:t>‹#›</a:t>
            </a:fld>
            <a:endParaRPr lang="en-AU" dirty="0"/>
          </a:p>
        </p:txBody>
      </p:sp>
      <p:sp>
        <p:nvSpPr>
          <p:cNvPr id="10" name="TextBox 9">
            <a:extLst>
              <a:ext uri="{FF2B5EF4-FFF2-40B4-BE49-F238E27FC236}">
                <a16:creationId xmlns:a16="http://schemas.microsoft.com/office/drawing/2014/main" id="{BD943EE8-4A96-4748-BB75-0D39D4B8293B}"/>
              </a:ext>
            </a:extLst>
          </p:cNvPr>
          <p:cNvSpPr txBox="1"/>
          <p:nvPr userDrawn="1"/>
        </p:nvSpPr>
        <p:spPr>
          <a:xfrm>
            <a:off x="9807382" y="6463107"/>
            <a:ext cx="2150157" cy="307777"/>
          </a:xfrm>
          <a:prstGeom prst="rect">
            <a:avLst/>
          </a:prstGeom>
          <a:noFill/>
        </p:spPr>
        <p:txBody>
          <a:bodyPr wrap="square" rtlCol="0">
            <a:spAutoFit/>
          </a:bodyPr>
          <a:lstStyle/>
          <a:p>
            <a:r>
              <a:rPr lang="en-US" sz="1400" dirty="0">
                <a:solidFill>
                  <a:schemeClr val="tx1">
                    <a:lumMod val="50000"/>
                    <a:lumOff val="50000"/>
                  </a:schemeClr>
                </a:solidFill>
              </a:rPr>
              <a:t>©BeeHealthyStories 2016</a:t>
            </a:r>
          </a:p>
        </p:txBody>
      </p:sp>
    </p:spTree>
    <p:extLst>
      <p:ext uri="{BB962C8B-B14F-4D97-AF65-F5344CB8AC3E}">
        <p14:creationId xmlns:p14="http://schemas.microsoft.com/office/powerpoint/2010/main" val="271065148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C0B86579-9261-4851-8431-AE8CB120AF89}" type="datetimeFigureOut">
              <a:rPr lang="en-AU" smtClean="0"/>
              <a:t>11/5/2025</a:t>
            </a:fld>
            <a:endParaRPr lang="en-AU"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AU"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27B3BFD-01C8-4C7F-8F39-96074B03617B}" type="slidenum">
              <a:rPr lang="en-AU" smtClean="0"/>
              <a:t>‹#›</a:t>
            </a:fld>
            <a:endParaRPr lang="en-AU" dirty="0"/>
          </a:p>
        </p:txBody>
      </p:sp>
    </p:spTree>
    <p:extLst>
      <p:ext uri="{BB962C8B-B14F-4D97-AF65-F5344CB8AC3E}">
        <p14:creationId xmlns:p14="http://schemas.microsoft.com/office/powerpoint/2010/main" val="338457660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0B86579-9261-4851-8431-AE8CB120AF89}" type="datetimeFigureOut">
              <a:rPr lang="en-AU" smtClean="0"/>
              <a:t>11/5/2025</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927B3BFD-01C8-4C7F-8F39-96074B03617B}" type="slidenum">
              <a:rPr lang="en-AU" smtClean="0"/>
              <a:t>‹#›</a:t>
            </a:fld>
            <a:endParaRPr lang="en-AU" dirty="0"/>
          </a:p>
        </p:txBody>
      </p:sp>
    </p:spTree>
    <p:extLst>
      <p:ext uri="{BB962C8B-B14F-4D97-AF65-F5344CB8AC3E}">
        <p14:creationId xmlns:p14="http://schemas.microsoft.com/office/powerpoint/2010/main" val="260009706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C0B86579-9261-4851-8431-AE8CB120AF89}" type="datetimeFigureOut">
              <a:rPr lang="en-AU" smtClean="0"/>
              <a:t>11/5/2025</a:t>
            </a:fld>
            <a:endParaRPr lang="en-AU"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AU"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27B3BFD-01C8-4C7F-8F39-96074B03617B}" type="slidenum">
              <a:rPr lang="en-AU" smtClean="0"/>
              <a:t>‹#›</a:t>
            </a:fld>
            <a:endParaRPr lang="en-AU"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163214B0-2751-5D45-A06E-2FF1CCB13A27}"/>
              </a:ext>
            </a:extLst>
          </p:cNvPr>
          <p:cNvSpPr txBox="1"/>
          <p:nvPr userDrawn="1"/>
        </p:nvSpPr>
        <p:spPr>
          <a:xfrm>
            <a:off x="9807382" y="6463107"/>
            <a:ext cx="2150157" cy="307777"/>
          </a:xfrm>
          <a:prstGeom prst="rect">
            <a:avLst/>
          </a:prstGeom>
          <a:noFill/>
        </p:spPr>
        <p:txBody>
          <a:bodyPr wrap="square" rtlCol="0">
            <a:spAutoFit/>
          </a:bodyPr>
          <a:lstStyle/>
          <a:p>
            <a:r>
              <a:rPr lang="en-US" sz="1400" dirty="0">
                <a:solidFill>
                  <a:schemeClr val="tx1">
                    <a:lumMod val="50000"/>
                    <a:lumOff val="50000"/>
                  </a:schemeClr>
                </a:solidFill>
              </a:rPr>
              <a:t>©BeeHealthyStories 2016</a:t>
            </a:r>
          </a:p>
        </p:txBody>
      </p:sp>
    </p:spTree>
    <p:extLst>
      <p:ext uri="{BB962C8B-B14F-4D97-AF65-F5344CB8AC3E}">
        <p14:creationId xmlns:p14="http://schemas.microsoft.com/office/powerpoint/2010/main" val="25662761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emf"/></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emf"/></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7.xml"/><Relationship Id="rId5" Type="http://schemas.openxmlformats.org/officeDocument/2006/relationships/image" Target="../media/image7.emf"/><Relationship Id="rId4" Type="http://schemas.openxmlformats.org/officeDocument/2006/relationships/image" Target="../media/image6.emf"/></Relationships>
</file>

<file path=ppt/slides/_rels/slide6.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72998" y="651753"/>
            <a:ext cx="10315208" cy="3200399"/>
          </a:xfrm>
          <a:prstGeom prst="rect">
            <a:avLst/>
          </a:prstGeom>
        </p:spPr>
      </p:pic>
    </p:spTree>
    <p:extLst>
      <p:ext uri="{BB962C8B-B14F-4D97-AF65-F5344CB8AC3E}">
        <p14:creationId xmlns:p14="http://schemas.microsoft.com/office/powerpoint/2010/main" val="227143947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Lesson 1</a:t>
            </a:r>
          </a:p>
        </p:txBody>
      </p:sp>
      <p:sp>
        <p:nvSpPr>
          <p:cNvPr id="5" name="TextBox 4"/>
          <p:cNvSpPr txBox="1"/>
          <p:nvPr/>
        </p:nvSpPr>
        <p:spPr>
          <a:xfrm>
            <a:off x="180304" y="2031410"/>
            <a:ext cx="4589660" cy="3416320"/>
          </a:xfrm>
          <a:prstGeom prst="rect">
            <a:avLst/>
          </a:prstGeom>
          <a:noFill/>
        </p:spPr>
        <p:txBody>
          <a:bodyPr wrap="square" rtlCol="0">
            <a:spAutoFit/>
          </a:bodyPr>
          <a:lstStyle/>
          <a:p>
            <a:r>
              <a:rPr lang="en-GB" sz="2400" b="1" dirty="0"/>
              <a:t>Lesson Objective: </a:t>
            </a:r>
            <a:r>
              <a:rPr lang="en-GB" sz="2400" b="1" i="1" dirty="0"/>
              <a:t>To understand we get our energy from food</a:t>
            </a:r>
            <a:endParaRPr lang="en-GB" sz="2400" dirty="0"/>
          </a:p>
          <a:p>
            <a:pPr marL="342900" lvl="0" indent="-342900">
              <a:buFont typeface="Arial" panose="020B0604020202020204" pitchFamily="34" charset="0"/>
              <a:buChar char="•"/>
            </a:pPr>
            <a:r>
              <a:rPr lang="en-GB" sz="2400" dirty="0"/>
              <a:t>I can explain energy helps me to grow</a:t>
            </a:r>
          </a:p>
          <a:p>
            <a:pPr marL="342900" lvl="0" indent="-342900">
              <a:buFont typeface="Arial" panose="020B0604020202020204" pitchFamily="34" charset="0"/>
              <a:buChar char="•"/>
            </a:pPr>
            <a:r>
              <a:rPr lang="en-GB" sz="2400" dirty="0"/>
              <a:t>I can explain how I get my energy from food </a:t>
            </a:r>
          </a:p>
          <a:p>
            <a:pPr marL="342900" indent="-342900">
              <a:buFont typeface="Arial" panose="020B0604020202020204" pitchFamily="34" charset="0"/>
              <a:buChar char="•"/>
            </a:pPr>
            <a:r>
              <a:rPr lang="en-GB" sz="2400" dirty="0"/>
              <a:t>I begin to understand fruits and vegetables are an important part of my diet</a:t>
            </a:r>
            <a:endParaRPr lang="en-AU" sz="2400"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069782" y="541315"/>
            <a:ext cx="5838825" cy="554355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1501276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3B4DA3FF-B34B-6E44-9993-CF9097393505}"/>
              </a:ext>
            </a:extLst>
          </p:cNvPr>
          <p:cNvSpPr txBox="1">
            <a:spLocks/>
          </p:cNvSpPr>
          <p:nvPr/>
        </p:nvSpPr>
        <p:spPr>
          <a:xfrm>
            <a:off x="1177667" y="146764"/>
            <a:ext cx="10227212" cy="514564"/>
          </a:xfrm>
          <a:prstGeom prst="rect">
            <a:avLst/>
          </a:prstGeom>
          <a:noFill/>
        </p:spPr>
        <p:txBody>
          <a:bodyPr wrap="square" rtlCol="0">
            <a:sp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GB" sz="32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What does a cow, a tree and a human have in common?  </a:t>
            </a:r>
            <a:endParaRPr lang="en-GB" sz="2000" b="1" dirty="0"/>
          </a:p>
        </p:txBody>
      </p:sp>
      <p:pic>
        <p:nvPicPr>
          <p:cNvPr id="4" name="Picture 3">
            <a:extLst>
              <a:ext uri="{FF2B5EF4-FFF2-40B4-BE49-F238E27FC236}">
                <a16:creationId xmlns:a16="http://schemas.microsoft.com/office/drawing/2014/main" id="{EF122AC4-2053-9644-A316-3D9007062575}"/>
              </a:ext>
            </a:extLst>
          </p:cNvPr>
          <p:cNvPicPr>
            <a:picLocks noChangeAspect="1"/>
          </p:cNvPicPr>
          <p:nvPr/>
        </p:nvPicPr>
        <p:blipFill>
          <a:blip r:embed="rId2"/>
          <a:stretch>
            <a:fillRect/>
          </a:stretch>
        </p:blipFill>
        <p:spPr>
          <a:xfrm>
            <a:off x="4692650" y="1339850"/>
            <a:ext cx="2806700" cy="4178300"/>
          </a:xfrm>
          <a:prstGeom prst="rect">
            <a:avLst/>
          </a:prstGeom>
        </p:spPr>
      </p:pic>
      <p:pic>
        <p:nvPicPr>
          <p:cNvPr id="11" name="Picture 10">
            <a:extLst>
              <a:ext uri="{FF2B5EF4-FFF2-40B4-BE49-F238E27FC236}">
                <a16:creationId xmlns:a16="http://schemas.microsoft.com/office/drawing/2014/main" id="{5813CAE8-0C13-1E4A-8F98-17A489341A2E}"/>
              </a:ext>
            </a:extLst>
          </p:cNvPr>
          <p:cNvPicPr>
            <a:picLocks noChangeAspect="1"/>
          </p:cNvPicPr>
          <p:nvPr/>
        </p:nvPicPr>
        <p:blipFill>
          <a:blip r:embed="rId3"/>
          <a:stretch>
            <a:fillRect/>
          </a:stretch>
        </p:blipFill>
        <p:spPr>
          <a:xfrm>
            <a:off x="8729819" y="1741867"/>
            <a:ext cx="1841500" cy="3657600"/>
          </a:xfrm>
          <a:prstGeom prst="rect">
            <a:avLst/>
          </a:prstGeom>
        </p:spPr>
      </p:pic>
      <p:pic>
        <p:nvPicPr>
          <p:cNvPr id="12" name="Picture 11">
            <a:extLst>
              <a:ext uri="{FF2B5EF4-FFF2-40B4-BE49-F238E27FC236}">
                <a16:creationId xmlns:a16="http://schemas.microsoft.com/office/drawing/2014/main" id="{AFEA0D3C-CB29-504A-85F6-C75C1BF3AF79}"/>
              </a:ext>
            </a:extLst>
          </p:cNvPr>
          <p:cNvPicPr>
            <a:picLocks noChangeAspect="1"/>
          </p:cNvPicPr>
          <p:nvPr/>
        </p:nvPicPr>
        <p:blipFill>
          <a:blip r:embed="rId4"/>
          <a:stretch>
            <a:fillRect/>
          </a:stretch>
        </p:blipFill>
        <p:spPr>
          <a:xfrm>
            <a:off x="923344" y="2833351"/>
            <a:ext cx="2901360" cy="2228581"/>
          </a:xfrm>
          <a:prstGeom prst="rect">
            <a:avLst/>
          </a:prstGeom>
        </p:spPr>
      </p:pic>
    </p:spTree>
    <p:extLst>
      <p:ext uri="{BB962C8B-B14F-4D97-AF65-F5344CB8AC3E}">
        <p14:creationId xmlns:p14="http://schemas.microsoft.com/office/powerpoint/2010/main" val="283994903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3B4DA3FF-B34B-6E44-9993-CF9097393505}"/>
              </a:ext>
            </a:extLst>
          </p:cNvPr>
          <p:cNvSpPr txBox="1">
            <a:spLocks/>
          </p:cNvSpPr>
          <p:nvPr/>
        </p:nvSpPr>
        <p:spPr>
          <a:xfrm>
            <a:off x="1177667" y="146764"/>
            <a:ext cx="10227212" cy="672941"/>
          </a:xfrm>
          <a:prstGeom prst="rect">
            <a:avLst/>
          </a:prstGeom>
          <a:noFill/>
        </p:spPr>
        <p:txBody>
          <a:bodyPr wrap="square" rtlCol="0">
            <a:sp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GB" sz="4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They all need energy to </a:t>
            </a:r>
            <a:r>
              <a:rPr lang="en-GB" sz="4400" b="1">
                <a:ln w="13462">
                  <a:solidFill>
                    <a:schemeClr val="bg1"/>
                  </a:solidFill>
                  <a:prstDash val="solid"/>
                </a:ln>
                <a:solidFill>
                  <a:schemeClr val="tx1">
                    <a:lumMod val="85000"/>
                    <a:lumOff val="15000"/>
                  </a:schemeClr>
                </a:solidFill>
                <a:effectLst>
                  <a:outerShdw dist="38100" dir="2700000" algn="bl" rotWithShape="0">
                    <a:schemeClr val="accent5"/>
                  </a:outerShdw>
                </a:effectLst>
              </a:rPr>
              <a:t>move and </a:t>
            </a:r>
            <a:r>
              <a:rPr lang="en-GB" sz="4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grow!</a:t>
            </a:r>
            <a:endParaRPr lang="en-GB" sz="3200" b="1" dirty="0"/>
          </a:p>
        </p:txBody>
      </p:sp>
      <p:pic>
        <p:nvPicPr>
          <p:cNvPr id="6" name="Picture 5">
            <a:extLst>
              <a:ext uri="{FF2B5EF4-FFF2-40B4-BE49-F238E27FC236}">
                <a16:creationId xmlns:a16="http://schemas.microsoft.com/office/drawing/2014/main" id="{753CB178-6F8A-144B-9EA7-7B904AE971CE}"/>
              </a:ext>
            </a:extLst>
          </p:cNvPr>
          <p:cNvPicPr>
            <a:picLocks noChangeAspect="1"/>
          </p:cNvPicPr>
          <p:nvPr/>
        </p:nvPicPr>
        <p:blipFill>
          <a:blip r:embed="rId2"/>
          <a:stretch>
            <a:fillRect/>
          </a:stretch>
        </p:blipFill>
        <p:spPr>
          <a:xfrm>
            <a:off x="1279748" y="1591712"/>
            <a:ext cx="2210071" cy="3290105"/>
          </a:xfrm>
          <a:prstGeom prst="rect">
            <a:avLst/>
          </a:prstGeom>
        </p:spPr>
      </p:pic>
      <p:pic>
        <p:nvPicPr>
          <p:cNvPr id="8" name="Picture 7">
            <a:extLst>
              <a:ext uri="{FF2B5EF4-FFF2-40B4-BE49-F238E27FC236}">
                <a16:creationId xmlns:a16="http://schemas.microsoft.com/office/drawing/2014/main" id="{B659C0A4-07DB-AE46-BD9A-A95921E9F6FA}"/>
              </a:ext>
            </a:extLst>
          </p:cNvPr>
          <p:cNvPicPr>
            <a:picLocks noChangeAspect="1"/>
          </p:cNvPicPr>
          <p:nvPr/>
        </p:nvPicPr>
        <p:blipFill>
          <a:blip r:embed="rId3"/>
          <a:stretch>
            <a:fillRect/>
          </a:stretch>
        </p:blipFill>
        <p:spPr>
          <a:xfrm>
            <a:off x="9097814" y="2362207"/>
            <a:ext cx="1175253" cy="2334296"/>
          </a:xfrm>
          <a:prstGeom prst="rect">
            <a:avLst/>
          </a:prstGeom>
        </p:spPr>
      </p:pic>
      <p:pic>
        <p:nvPicPr>
          <p:cNvPr id="14" name="Picture 13">
            <a:extLst>
              <a:ext uri="{FF2B5EF4-FFF2-40B4-BE49-F238E27FC236}">
                <a16:creationId xmlns:a16="http://schemas.microsoft.com/office/drawing/2014/main" id="{14C36672-703D-684F-BE6F-FA1D807BE968}"/>
              </a:ext>
            </a:extLst>
          </p:cNvPr>
          <p:cNvPicPr>
            <a:picLocks noChangeAspect="1"/>
          </p:cNvPicPr>
          <p:nvPr/>
        </p:nvPicPr>
        <p:blipFill>
          <a:blip r:embed="rId4"/>
          <a:stretch>
            <a:fillRect/>
          </a:stretch>
        </p:blipFill>
        <p:spPr>
          <a:xfrm>
            <a:off x="4776255" y="2730510"/>
            <a:ext cx="2665682" cy="2047553"/>
          </a:xfrm>
          <a:prstGeom prst="rect">
            <a:avLst/>
          </a:prstGeom>
        </p:spPr>
      </p:pic>
      <p:sp>
        <p:nvSpPr>
          <p:cNvPr id="3" name="Rectangle 2">
            <a:extLst>
              <a:ext uri="{FF2B5EF4-FFF2-40B4-BE49-F238E27FC236}">
                <a16:creationId xmlns:a16="http://schemas.microsoft.com/office/drawing/2014/main" id="{88077267-62C6-BB45-8069-FA607523AA15}"/>
              </a:ext>
            </a:extLst>
          </p:cNvPr>
          <p:cNvSpPr/>
          <p:nvPr/>
        </p:nvSpPr>
        <p:spPr>
          <a:xfrm>
            <a:off x="3391108" y="6330957"/>
            <a:ext cx="5435975" cy="461665"/>
          </a:xfrm>
          <a:prstGeom prst="rect">
            <a:avLst/>
          </a:prstGeom>
        </p:spPr>
        <p:txBody>
          <a:bodyPr wrap="none">
            <a:spAutoFit/>
          </a:bodyPr>
          <a:lstStyle/>
          <a:p>
            <a:r>
              <a:rPr lang="en-US" sz="2400" dirty="0"/>
              <a:t>But where do they get their energy from? </a:t>
            </a:r>
          </a:p>
        </p:txBody>
      </p:sp>
    </p:spTree>
    <p:extLst>
      <p:ext uri="{BB962C8B-B14F-4D97-AF65-F5344CB8AC3E}">
        <p14:creationId xmlns:p14="http://schemas.microsoft.com/office/powerpoint/2010/main" val="373560074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53CB178-6F8A-144B-9EA7-7B904AE971CE}"/>
              </a:ext>
            </a:extLst>
          </p:cNvPr>
          <p:cNvPicPr>
            <a:picLocks noChangeAspect="1"/>
          </p:cNvPicPr>
          <p:nvPr/>
        </p:nvPicPr>
        <p:blipFill>
          <a:blip r:embed="rId2"/>
          <a:stretch>
            <a:fillRect/>
          </a:stretch>
        </p:blipFill>
        <p:spPr>
          <a:xfrm>
            <a:off x="855426" y="1867437"/>
            <a:ext cx="2016207" cy="3001502"/>
          </a:xfrm>
          <a:prstGeom prst="rect">
            <a:avLst/>
          </a:prstGeom>
        </p:spPr>
      </p:pic>
      <p:pic>
        <p:nvPicPr>
          <p:cNvPr id="8" name="Picture 7">
            <a:extLst>
              <a:ext uri="{FF2B5EF4-FFF2-40B4-BE49-F238E27FC236}">
                <a16:creationId xmlns:a16="http://schemas.microsoft.com/office/drawing/2014/main" id="{B659C0A4-07DB-AE46-BD9A-A95921E9F6FA}"/>
              </a:ext>
            </a:extLst>
          </p:cNvPr>
          <p:cNvPicPr>
            <a:picLocks noChangeAspect="1"/>
          </p:cNvPicPr>
          <p:nvPr/>
        </p:nvPicPr>
        <p:blipFill>
          <a:blip r:embed="rId3"/>
          <a:stretch>
            <a:fillRect/>
          </a:stretch>
        </p:blipFill>
        <p:spPr>
          <a:xfrm>
            <a:off x="9587211" y="2082399"/>
            <a:ext cx="1175253" cy="2334296"/>
          </a:xfrm>
          <a:prstGeom prst="rect">
            <a:avLst/>
          </a:prstGeom>
        </p:spPr>
      </p:pic>
      <p:sp>
        <p:nvSpPr>
          <p:cNvPr id="2" name="TextBox 1">
            <a:extLst>
              <a:ext uri="{FF2B5EF4-FFF2-40B4-BE49-F238E27FC236}">
                <a16:creationId xmlns:a16="http://schemas.microsoft.com/office/drawing/2014/main" id="{FE8BB244-F0CF-6048-9D14-A47A912B88B1}"/>
              </a:ext>
            </a:extLst>
          </p:cNvPr>
          <p:cNvSpPr txBox="1"/>
          <p:nvPr/>
        </p:nvSpPr>
        <p:spPr>
          <a:xfrm>
            <a:off x="416300" y="5045722"/>
            <a:ext cx="3322750" cy="707886"/>
          </a:xfrm>
          <a:prstGeom prst="rect">
            <a:avLst/>
          </a:prstGeom>
          <a:noFill/>
        </p:spPr>
        <p:txBody>
          <a:bodyPr wrap="square" rtlCol="0">
            <a:spAutoFit/>
          </a:bodyPr>
          <a:lstStyle/>
          <a:p>
            <a:r>
              <a:rPr lang="en-US" sz="2000" dirty="0"/>
              <a:t>Plants get their energy from the sun. </a:t>
            </a:r>
          </a:p>
        </p:txBody>
      </p:sp>
      <p:sp>
        <p:nvSpPr>
          <p:cNvPr id="12" name="TextBox 11">
            <a:extLst>
              <a:ext uri="{FF2B5EF4-FFF2-40B4-BE49-F238E27FC236}">
                <a16:creationId xmlns:a16="http://schemas.microsoft.com/office/drawing/2014/main" id="{469C007F-F124-FF4A-863A-F17EB93BC09E}"/>
              </a:ext>
            </a:extLst>
          </p:cNvPr>
          <p:cNvSpPr txBox="1"/>
          <p:nvPr/>
        </p:nvSpPr>
        <p:spPr>
          <a:xfrm>
            <a:off x="4362746" y="4914283"/>
            <a:ext cx="3548072" cy="1015663"/>
          </a:xfrm>
          <a:prstGeom prst="rect">
            <a:avLst/>
          </a:prstGeom>
          <a:noFill/>
        </p:spPr>
        <p:txBody>
          <a:bodyPr wrap="square" rtlCol="0">
            <a:spAutoFit/>
          </a:bodyPr>
          <a:lstStyle/>
          <a:p>
            <a:r>
              <a:rPr lang="en-US" sz="2000" dirty="0"/>
              <a:t>Cows and other animals get their energy from the plants they eat. </a:t>
            </a:r>
          </a:p>
        </p:txBody>
      </p:sp>
      <p:sp>
        <p:nvSpPr>
          <p:cNvPr id="13" name="TextBox 12">
            <a:extLst>
              <a:ext uri="{FF2B5EF4-FFF2-40B4-BE49-F238E27FC236}">
                <a16:creationId xmlns:a16="http://schemas.microsoft.com/office/drawing/2014/main" id="{925627E9-DFBE-164C-868D-84A03A2E3AEA}"/>
              </a:ext>
            </a:extLst>
          </p:cNvPr>
          <p:cNvSpPr txBox="1"/>
          <p:nvPr/>
        </p:nvSpPr>
        <p:spPr>
          <a:xfrm>
            <a:off x="8534514" y="4891833"/>
            <a:ext cx="3657486" cy="1015663"/>
          </a:xfrm>
          <a:prstGeom prst="rect">
            <a:avLst/>
          </a:prstGeom>
          <a:noFill/>
        </p:spPr>
        <p:txBody>
          <a:bodyPr wrap="square" rtlCol="0">
            <a:spAutoFit/>
          </a:bodyPr>
          <a:lstStyle/>
          <a:p>
            <a:r>
              <a:rPr lang="en-US" sz="2000" dirty="0"/>
              <a:t>People and animals get their energy from the plants and animals they eat. </a:t>
            </a:r>
          </a:p>
        </p:txBody>
      </p:sp>
      <p:pic>
        <p:nvPicPr>
          <p:cNvPr id="14" name="Picture 13">
            <a:extLst>
              <a:ext uri="{FF2B5EF4-FFF2-40B4-BE49-F238E27FC236}">
                <a16:creationId xmlns:a16="http://schemas.microsoft.com/office/drawing/2014/main" id="{14C36672-703D-684F-BE6F-FA1D807BE968}"/>
              </a:ext>
            </a:extLst>
          </p:cNvPr>
          <p:cNvPicPr>
            <a:picLocks noChangeAspect="1"/>
          </p:cNvPicPr>
          <p:nvPr/>
        </p:nvPicPr>
        <p:blipFill>
          <a:blip r:embed="rId4"/>
          <a:stretch>
            <a:fillRect/>
          </a:stretch>
        </p:blipFill>
        <p:spPr>
          <a:xfrm>
            <a:off x="4650303" y="2552217"/>
            <a:ext cx="2665682" cy="2047553"/>
          </a:xfrm>
          <a:prstGeom prst="rect">
            <a:avLst/>
          </a:prstGeom>
        </p:spPr>
      </p:pic>
      <p:sp>
        <p:nvSpPr>
          <p:cNvPr id="3" name="Rectangle 2">
            <a:extLst>
              <a:ext uri="{FF2B5EF4-FFF2-40B4-BE49-F238E27FC236}">
                <a16:creationId xmlns:a16="http://schemas.microsoft.com/office/drawing/2014/main" id="{88077267-62C6-BB45-8069-FA607523AA15}"/>
              </a:ext>
            </a:extLst>
          </p:cNvPr>
          <p:cNvSpPr/>
          <p:nvPr/>
        </p:nvSpPr>
        <p:spPr>
          <a:xfrm>
            <a:off x="3124124" y="6382634"/>
            <a:ext cx="5718040" cy="461665"/>
          </a:xfrm>
          <a:prstGeom prst="rect">
            <a:avLst/>
          </a:prstGeom>
        </p:spPr>
        <p:txBody>
          <a:bodyPr wrap="none">
            <a:spAutoFit/>
          </a:bodyPr>
          <a:lstStyle/>
          <a:p>
            <a:r>
              <a:rPr lang="en-US" sz="2400" dirty="0"/>
              <a:t>What would happen if the sun disappeared?</a:t>
            </a:r>
          </a:p>
        </p:txBody>
      </p:sp>
      <p:pic>
        <p:nvPicPr>
          <p:cNvPr id="4" name="Picture 3">
            <a:extLst>
              <a:ext uri="{FF2B5EF4-FFF2-40B4-BE49-F238E27FC236}">
                <a16:creationId xmlns:a16="http://schemas.microsoft.com/office/drawing/2014/main" id="{32B2178C-42AD-5342-A894-196B313501F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015901" y="154547"/>
            <a:ext cx="1547942" cy="1557833"/>
          </a:xfrm>
          <a:prstGeom prst="rect">
            <a:avLst/>
          </a:prstGeom>
        </p:spPr>
      </p:pic>
      <p:cxnSp>
        <p:nvCxnSpPr>
          <p:cNvPr id="7" name="Straight Arrow Connector 6">
            <a:extLst>
              <a:ext uri="{FF2B5EF4-FFF2-40B4-BE49-F238E27FC236}">
                <a16:creationId xmlns:a16="http://schemas.microsoft.com/office/drawing/2014/main" id="{B8CCC60F-D379-B948-99D7-343EB2407B60}"/>
              </a:ext>
            </a:extLst>
          </p:cNvPr>
          <p:cNvCxnSpPr/>
          <p:nvPr/>
        </p:nvCxnSpPr>
        <p:spPr>
          <a:xfrm flipH="1">
            <a:off x="3400023" y="1535732"/>
            <a:ext cx="1133340" cy="701972"/>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cxnSp>
        <p:nvCxnSpPr>
          <p:cNvPr id="15" name="Straight Arrow Connector 14">
            <a:extLst>
              <a:ext uri="{FF2B5EF4-FFF2-40B4-BE49-F238E27FC236}">
                <a16:creationId xmlns:a16="http://schemas.microsoft.com/office/drawing/2014/main" id="{6050ECA1-67EA-0045-B2AF-122D9382AB0D}"/>
              </a:ext>
            </a:extLst>
          </p:cNvPr>
          <p:cNvCxnSpPr>
            <a:cxnSpLocks/>
          </p:cNvCxnSpPr>
          <p:nvPr/>
        </p:nvCxnSpPr>
        <p:spPr>
          <a:xfrm>
            <a:off x="2839421" y="3861642"/>
            <a:ext cx="1462234" cy="0"/>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C5501353-A98F-9144-96F9-3C4F16502B39}"/>
              </a:ext>
            </a:extLst>
          </p:cNvPr>
          <p:cNvCxnSpPr>
            <a:cxnSpLocks/>
          </p:cNvCxnSpPr>
          <p:nvPr/>
        </p:nvCxnSpPr>
        <p:spPr>
          <a:xfrm>
            <a:off x="7653582" y="3855013"/>
            <a:ext cx="1462234" cy="0"/>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97558424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089A4F9-A28C-024F-A7B9-DC0D9B40A3B5}"/>
              </a:ext>
            </a:extLst>
          </p:cNvPr>
          <p:cNvPicPr>
            <a:picLocks noChangeAspect="1"/>
          </p:cNvPicPr>
          <p:nvPr/>
        </p:nvPicPr>
        <p:blipFill>
          <a:blip r:embed="rId2"/>
          <a:stretch>
            <a:fillRect/>
          </a:stretch>
        </p:blipFill>
        <p:spPr>
          <a:xfrm>
            <a:off x="7120750" y="2142851"/>
            <a:ext cx="1257865" cy="2703470"/>
          </a:xfrm>
          <a:prstGeom prst="rect">
            <a:avLst/>
          </a:prstGeom>
        </p:spPr>
      </p:pic>
      <p:sp>
        <p:nvSpPr>
          <p:cNvPr id="3" name="TextBox 2">
            <a:extLst>
              <a:ext uri="{FF2B5EF4-FFF2-40B4-BE49-F238E27FC236}">
                <a16:creationId xmlns:a16="http://schemas.microsoft.com/office/drawing/2014/main" id="{76B281F7-7A09-8D47-BB48-B21D01B9A5C5}"/>
              </a:ext>
            </a:extLst>
          </p:cNvPr>
          <p:cNvSpPr txBox="1"/>
          <p:nvPr/>
        </p:nvSpPr>
        <p:spPr>
          <a:xfrm>
            <a:off x="335236" y="197129"/>
            <a:ext cx="5662536" cy="6001643"/>
          </a:xfrm>
          <a:prstGeom prst="rect">
            <a:avLst/>
          </a:prstGeom>
          <a:noFill/>
        </p:spPr>
        <p:txBody>
          <a:bodyPr wrap="square" rtlCol="0">
            <a:spAutoFit/>
          </a:bodyPr>
          <a:lstStyle/>
          <a:p>
            <a:r>
              <a:rPr lang="en-US" sz="2400" dirty="0"/>
              <a:t>Your body is like a car. It needs the right fuel to make it work. The food we eat is our fuel and gives us the energy we need. Different foods give us different amounts of energy and also additional things to make our bodies work even better. </a:t>
            </a:r>
          </a:p>
          <a:p>
            <a:endParaRPr lang="en-US" sz="2400" dirty="0"/>
          </a:p>
          <a:p>
            <a:endParaRPr lang="en-US" sz="2400" dirty="0"/>
          </a:p>
          <a:p>
            <a:r>
              <a:rPr lang="en-US" sz="2400" u="sng" dirty="0"/>
              <a:t>Activity:</a:t>
            </a:r>
          </a:p>
          <a:p>
            <a:r>
              <a:rPr lang="en-US" sz="2400" dirty="0"/>
              <a:t>Draw a picture of yourself and write or draw the names of all the foods you eat to give yourself energy. </a:t>
            </a:r>
          </a:p>
          <a:p>
            <a:endParaRPr lang="en-US" sz="2400" dirty="0"/>
          </a:p>
          <a:p>
            <a:r>
              <a:rPr lang="en-US" sz="2400" u="sng" dirty="0"/>
              <a:t>Extension:</a:t>
            </a:r>
          </a:p>
          <a:p>
            <a:r>
              <a:rPr lang="en-US" sz="2400" dirty="0"/>
              <a:t>Can you put the foods you eat into particular groups?</a:t>
            </a:r>
          </a:p>
        </p:txBody>
      </p:sp>
      <p:pic>
        <p:nvPicPr>
          <p:cNvPr id="4" name="Picture 3">
            <a:extLst>
              <a:ext uri="{FF2B5EF4-FFF2-40B4-BE49-F238E27FC236}">
                <a16:creationId xmlns:a16="http://schemas.microsoft.com/office/drawing/2014/main" id="{B3FB1F2F-03BB-D54E-B8EE-44912819482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501593" y="2142851"/>
            <a:ext cx="1942632" cy="3249360"/>
          </a:xfrm>
          <a:prstGeom prst="rect">
            <a:avLst/>
          </a:prstGeom>
        </p:spPr>
      </p:pic>
    </p:spTree>
    <p:extLst>
      <p:ext uri="{BB962C8B-B14F-4D97-AF65-F5344CB8AC3E}">
        <p14:creationId xmlns:p14="http://schemas.microsoft.com/office/powerpoint/2010/main" val="184196502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69327" y="1036048"/>
            <a:ext cx="4656830" cy="4401205"/>
          </a:xfrm>
          <a:prstGeom prst="rect">
            <a:avLst/>
          </a:prstGeom>
          <a:noFill/>
          <a:ln>
            <a:noFill/>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GB" sz="2800" dirty="0"/>
              <a:t>What foods did the superheroes get their energy and super powers from?</a:t>
            </a:r>
          </a:p>
          <a:p>
            <a:endParaRPr lang="en-GB" sz="2800" dirty="0"/>
          </a:p>
          <a:p>
            <a:r>
              <a:rPr lang="en-GB" sz="2800" dirty="0"/>
              <a:t>What group do those foods belong to?</a:t>
            </a:r>
          </a:p>
          <a:p>
            <a:endParaRPr lang="en-GB" sz="2800" dirty="0"/>
          </a:p>
          <a:p>
            <a:r>
              <a:rPr lang="en-GB" sz="2800" dirty="0"/>
              <a:t>What fruits and vegetables do you enjoy to eat?</a:t>
            </a:r>
          </a:p>
          <a:p>
            <a:endParaRPr lang="en-GB" sz="2800" dirty="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728447" y="5851406"/>
            <a:ext cx="1008529" cy="997069"/>
          </a:xfrm>
          <a:prstGeom prst="ellipse">
            <a:avLst/>
          </a:prstGeom>
        </p:spPr>
      </p:pic>
      <p:pic>
        <p:nvPicPr>
          <p:cNvPr id="9" name="Picture 8">
            <a:extLst>
              <a:ext uri="{FF2B5EF4-FFF2-40B4-BE49-F238E27FC236}">
                <a16:creationId xmlns:a16="http://schemas.microsoft.com/office/drawing/2014/main" id="{EC3C65E3-0F3C-2C49-90C2-BEC579C49547}"/>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637973" y="1226548"/>
            <a:ext cx="4641672" cy="3725509"/>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a:extLst>
              <a:ext uri="{FF2B5EF4-FFF2-40B4-BE49-F238E27FC236}">
                <a16:creationId xmlns:a16="http://schemas.microsoft.com/office/drawing/2014/main" id="{861315FC-FDAC-A948-B3AF-F042928B25DE}"/>
              </a:ext>
            </a:extLst>
          </p:cNvPr>
          <p:cNvSpPr txBox="1"/>
          <p:nvPr/>
        </p:nvSpPr>
        <p:spPr>
          <a:xfrm>
            <a:off x="5164679" y="0"/>
            <a:ext cx="1881797" cy="769441"/>
          </a:xfrm>
          <a:prstGeom prst="rect">
            <a:avLst/>
          </a:prstGeom>
          <a:noFill/>
        </p:spPr>
        <p:txBody>
          <a:bodyPr wrap="none" rtlCol="0">
            <a:spAutoFit/>
          </a:bodyPr>
          <a:lstStyle/>
          <a:p>
            <a:r>
              <a:rPr lang="en-GB" sz="4400" b="1" u="sng"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Plenary</a:t>
            </a:r>
            <a:endParaRPr lang="en-GB" sz="4400" b="1" u="sng" dirty="0">
              <a:solidFill>
                <a:srgbClr val="FF0000"/>
              </a:solidFill>
              <a:latin typeface="+mj-lt"/>
            </a:endParaRPr>
          </a:p>
        </p:txBody>
      </p:sp>
    </p:spTree>
    <p:extLst>
      <p:ext uri="{BB962C8B-B14F-4D97-AF65-F5344CB8AC3E}">
        <p14:creationId xmlns:p14="http://schemas.microsoft.com/office/powerpoint/2010/main" val="29128247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EE8109F-4731-0640-BC7A-6402EDB47D36}"/>
              </a:ext>
            </a:extLst>
          </p:cNvPr>
          <p:cNvSpPr/>
          <p:nvPr/>
        </p:nvSpPr>
        <p:spPr>
          <a:xfrm>
            <a:off x="171718" y="1258258"/>
            <a:ext cx="11848563" cy="4678204"/>
          </a:xfrm>
          <a:prstGeom prst="rect">
            <a:avLst/>
          </a:prstGeom>
          <a:ln w="25400">
            <a:solidFill>
              <a:schemeClr val="accent5"/>
            </a:solidFill>
          </a:ln>
        </p:spPr>
        <p:txBody>
          <a:bodyPr wrap="square">
            <a:spAutoFit/>
          </a:bodyPr>
          <a:lstStyle/>
          <a:p>
            <a:r>
              <a:rPr lang="en-AU" sz="2000" b="1" dirty="0"/>
              <a:t>KS1 Learning opportunities in Health and Wellbeing</a:t>
            </a:r>
          </a:p>
          <a:p>
            <a:r>
              <a:rPr lang="en-AU" i="1" dirty="0"/>
              <a:t>Pupils learn... </a:t>
            </a:r>
          </a:p>
          <a:p>
            <a:endParaRPr lang="en-AU" i="1" dirty="0"/>
          </a:p>
          <a:p>
            <a:r>
              <a:rPr lang="en-AU" b="1" dirty="0"/>
              <a:t>H2. </a:t>
            </a:r>
            <a:r>
              <a:rPr lang="en-AU" dirty="0"/>
              <a:t>About foods that support good health and the risks of eating too much sugar</a:t>
            </a:r>
          </a:p>
          <a:p>
            <a:r>
              <a:rPr lang="en-AU" b="1" dirty="0"/>
              <a:t>H17</a:t>
            </a:r>
            <a:r>
              <a:rPr lang="en-AU" dirty="0"/>
              <a:t>. about things that help people feel good (e.g. playing outside, doing things they enjoy, spending time with family, getting enough sleep</a:t>
            </a:r>
          </a:p>
          <a:p>
            <a:r>
              <a:rPr lang="en-AU" dirty="0"/>
              <a:t> </a:t>
            </a:r>
            <a:endParaRPr lang="en-AU" sz="2000" dirty="0"/>
          </a:p>
          <a:p>
            <a:endParaRPr lang="en-AU" sz="2000" dirty="0">
              <a:effectLst/>
            </a:endParaRPr>
          </a:p>
          <a:p>
            <a:r>
              <a:rPr lang="en-AU" sz="2000" b="1" dirty="0"/>
              <a:t>KS2 Learning opportunities in Health and Wellbeing </a:t>
            </a:r>
          </a:p>
          <a:p>
            <a:r>
              <a:rPr lang="en-AU" i="1" dirty="0"/>
              <a:t>Pupils learn... </a:t>
            </a:r>
          </a:p>
          <a:p>
            <a:endParaRPr lang="en-AU" sz="2000" dirty="0"/>
          </a:p>
          <a:p>
            <a:r>
              <a:rPr lang="en-AU" b="1" dirty="0"/>
              <a:t>H1. </a:t>
            </a:r>
            <a:r>
              <a:rPr lang="en-AU" dirty="0"/>
              <a:t>how to make informed decisions about health</a:t>
            </a:r>
            <a:br>
              <a:rPr lang="en-AU" dirty="0"/>
            </a:br>
            <a:r>
              <a:rPr lang="en-AU" b="1" dirty="0"/>
              <a:t>H2. </a:t>
            </a:r>
            <a:r>
              <a:rPr lang="en-AU" dirty="0"/>
              <a:t>about the elements of a balanced, healthy lifestyle </a:t>
            </a:r>
            <a:endParaRPr lang="en-AU" sz="2000" dirty="0"/>
          </a:p>
          <a:p>
            <a:r>
              <a:rPr lang="en-AU" b="1" dirty="0"/>
              <a:t>H6. </a:t>
            </a:r>
            <a:r>
              <a:rPr lang="en-AU" dirty="0"/>
              <a:t>about what constitutes a healthy diet; how to plan healthy meals; benefits to health and wellbeing of eating nutritionally rich foods; risks associated with not eating a healthy diet including obesity and tooth decay. </a:t>
            </a:r>
            <a:endParaRPr lang="en-AU" sz="2000" dirty="0"/>
          </a:p>
          <a:p>
            <a:endParaRPr lang="en-AU" sz="2000" dirty="0">
              <a:effectLst/>
            </a:endParaRPr>
          </a:p>
        </p:txBody>
      </p:sp>
      <p:graphicFrame>
        <p:nvGraphicFramePr>
          <p:cNvPr id="4" name="Table 3">
            <a:extLst>
              <a:ext uri="{FF2B5EF4-FFF2-40B4-BE49-F238E27FC236}">
                <a16:creationId xmlns:a16="http://schemas.microsoft.com/office/drawing/2014/main" id="{7B1B86AC-B896-B242-BFB5-3EB578C2D408}"/>
              </a:ext>
            </a:extLst>
          </p:cNvPr>
          <p:cNvGraphicFramePr>
            <a:graphicFrameLocks noGrp="1"/>
          </p:cNvGraphicFramePr>
          <p:nvPr>
            <p:extLst/>
          </p:nvPr>
        </p:nvGraphicFramePr>
        <p:xfrm>
          <a:off x="0" y="0"/>
          <a:ext cx="12192000" cy="731520"/>
        </p:xfrm>
        <a:graphic>
          <a:graphicData uri="http://schemas.openxmlformats.org/drawingml/2006/table">
            <a:tbl>
              <a:tblPr/>
              <a:tblGrid>
                <a:gridCol w="12192000">
                  <a:extLst>
                    <a:ext uri="{9D8B030D-6E8A-4147-A177-3AD203B41FA5}">
                      <a16:colId xmlns:a16="http://schemas.microsoft.com/office/drawing/2014/main" val="20000"/>
                    </a:ext>
                  </a:extLst>
                </a:gridCol>
              </a:tblGrid>
              <a:tr h="0">
                <a:tc>
                  <a:txBody>
                    <a:bodyPr/>
                    <a:lstStyle/>
                    <a:p>
                      <a:r>
                        <a:rPr lang="en-GB" sz="4200" b="1" kern="120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n-lt"/>
                          <a:ea typeface="+mn-ea"/>
                          <a:cs typeface="+mn-cs"/>
                        </a:rPr>
                        <a:t>PSHE – Programme of Study (UK) </a:t>
                      </a:r>
                    </a:p>
                  </a:txBody>
                  <a:tcPr anchor="ctr">
                    <a:lnL>
                      <a:noFill/>
                    </a:lnL>
                    <a:lnR>
                      <a:noFill/>
                    </a:lnR>
                    <a:lnT>
                      <a:noFill/>
                    </a:lnT>
                    <a:lnB>
                      <a:noFill/>
                    </a:lnB>
                    <a:solidFill>
                      <a:schemeClr val="accent1">
                        <a:lumMod val="40000"/>
                        <a:lumOff val="60000"/>
                      </a:schemeClr>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79492550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EE8109F-4731-0640-BC7A-6402EDB47D36}"/>
              </a:ext>
            </a:extLst>
          </p:cNvPr>
          <p:cNvSpPr/>
          <p:nvPr/>
        </p:nvSpPr>
        <p:spPr>
          <a:xfrm>
            <a:off x="1394190" y="2108263"/>
            <a:ext cx="7883912" cy="2369880"/>
          </a:xfrm>
          <a:prstGeom prst="rect">
            <a:avLst/>
          </a:prstGeom>
          <a:ln w="25400">
            <a:solidFill>
              <a:schemeClr val="accent5"/>
            </a:solidFill>
          </a:ln>
        </p:spPr>
        <p:txBody>
          <a:bodyPr wrap="square">
            <a:spAutoFit/>
          </a:bodyPr>
          <a:lstStyle/>
          <a:p>
            <a:r>
              <a:rPr lang="en-GB" sz="2400" b="1" dirty="0">
                <a:solidFill>
                  <a:srgbClr val="333333"/>
                </a:solidFill>
                <a:latin typeface="proxima_nova_bold"/>
              </a:rPr>
              <a:t>Science Key Stages 1 and 2: </a:t>
            </a:r>
          </a:p>
          <a:p>
            <a:r>
              <a:rPr lang="en-GB" sz="2400" b="1" dirty="0">
                <a:solidFill>
                  <a:srgbClr val="333333"/>
                </a:solidFill>
                <a:latin typeface="proxima_nova_bold"/>
              </a:rPr>
              <a:t>Animals Including Humans</a:t>
            </a:r>
            <a:endParaRPr lang="en-AU" sz="2400" b="1" dirty="0">
              <a:solidFill>
                <a:srgbClr val="333333"/>
              </a:solidFill>
              <a:latin typeface="proxima_nova_bold"/>
            </a:endParaRPr>
          </a:p>
          <a:p>
            <a:pPr lvl="0"/>
            <a:r>
              <a:rPr lang="en-GB" sz="2000" dirty="0">
                <a:solidFill>
                  <a:srgbClr val="333333"/>
                </a:solidFill>
                <a:latin typeface="proxima_nova_rgregular"/>
              </a:rPr>
              <a:t>Describe the importance for humans of exercise, eating the right amounts of different types of food, and hygiene </a:t>
            </a:r>
            <a:r>
              <a:rPr lang="en-GB" sz="2000" b="1" i="1" dirty="0">
                <a:solidFill>
                  <a:srgbClr val="333333"/>
                </a:solidFill>
                <a:latin typeface="proxima_nova_rgregular"/>
              </a:rPr>
              <a:t>(year 2)</a:t>
            </a:r>
          </a:p>
          <a:p>
            <a:pPr lvl="0"/>
            <a:endParaRPr lang="en-AU" sz="2000" dirty="0">
              <a:solidFill>
                <a:srgbClr val="333333"/>
              </a:solidFill>
              <a:latin typeface="proxima_nova_rgregular"/>
            </a:endParaRPr>
          </a:p>
          <a:p>
            <a:r>
              <a:rPr lang="en-GB" sz="2000" dirty="0">
                <a:solidFill>
                  <a:srgbClr val="333333"/>
                </a:solidFill>
                <a:latin typeface="proxima_nova_rgregular"/>
              </a:rPr>
              <a:t>Find out about and describe the basic needs of animals, including humans, for survival (water, food and air) </a:t>
            </a:r>
            <a:r>
              <a:rPr lang="en-GB" sz="2000" b="1" i="1" dirty="0">
                <a:solidFill>
                  <a:srgbClr val="333333"/>
                </a:solidFill>
                <a:latin typeface="proxima_nova_rgregular"/>
              </a:rPr>
              <a:t>(year 2)</a:t>
            </a:r>
            <a:endParaRPr lang="en-AU" sz="2000" b="1" i="1" dirty="0">
              <a:solidFill>
                <a:srgbClr val="333333"/>
              </a:solidFill>
              <a:latin typeface="proxima_nova_rgregular"/>
            </a:endParaRPr>
          </a:p>
        </p:txBody>
      </p:sp>
      <p:graphicFrame>
        <p:nvGraphicFramePr>
          <p:cNvPr id="4" name="Table 3">
            <a:extLst>
              <a:ext uri="{FF2B5EF4-FFF2-40B4-BE49-F238E27FC236}">
                <a16:creationId xmlns:a16="http://schemas.microsoft.com/office/drawing/2014/main" id="{7B1B86AC-B896-B242-BFB5-3EB578C2D408}"/>
              </a:ext>
            </a:extLst>
          </p:cNvPr>
          <p:cNvGraphicFramePr>
            <a:graphicFrameLocks noGrp="1"/>
          </p:cNvGraphicFramePr>
          <p:nvPr>
            <p:extLst>
              <p:ext uri="{D42A27DB-BD31-4B8C-83A1-F6EECF244321}">
                <p14:modId xmlns:p14="http://schemas.microsoft.com/office/powerpoint/2010/main" val="583210115"/>
              </p:ext>
            </p:extLst>
          </p:nvPr>
        </p:nvGraphicFramePr>
        <p:xfrm>
          <a:off x="0" y="0"/>
          <a:ext cx="12192000" cy="731520"/>
        </p:xfrm>
        <a:graphic>
          <a:graphicData uri="http://schemas.openxmlformats.org/drawingml/2006/table">
            <a:tbl>
              <a:tblPr/>
              <a:tblGrid>
                <a:gridCol w="12192000">
                  <a:extLst>
                    <a:ext uri="{9D8B030D-6E8A-4147-A177-3AD203B41FA5}">
                      <a16:colId xmlns:a16="http://schemas.microsoft.com/office/drawing/2014/main" val="20000"/>
                    </a:ext>
                  </a:extLst>
                </a:gridCol>
              </a:tblGrid>
              <a:tr h="0">
                <a:tc>
                  <a:txBody>
                    <a:bodyPr/>
                    <a:lstStyle/>
                    <a:p>
                      <a:r>
                        <a:rPr lang="en-GB" sz="4200" b="1" kern="120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n-lt"/>
                          <a:ea typeface="+mn-ea"/>
                          <a:cs typeface="+mn-cs"/>
                        </a:rPr>
                        <a:t>Cross Curriculum Objectives</a:t>
                      </a:r>
                    </a:p>
                  </a:txBody>
                  <a:tcPr anchor="ctr">
                    <a:lnL>
                      <a:noFill/>
                    </a:lnL>
                    <a:lnR>
                      <a:noFill/>
                    </a:lnR>
                    <a:lnT>
                      <a:noFill/>
                    </a:lnT>
                    <a:lnB>
                      <a:noFill/>
                    </a:lnB>
                    <a:solidFill>
                      <a:schemeClr val="accent1">
                        <a:lumMod val="40000"/>
                        <a:lumOff val="60000"/>
                      </a:schemeClr>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69700333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theme/theme1.xml><?xml version="1.0" encoding="utf-8"?>
<a:theme xmlns:a="http://schemas.openxmlformats.org/drawingml/2006/main" name="Retrospect">
  <a:themeElements>
    <a:clrScheme name="Custom 3">
      <a:dk1>
        <a:sysClr val="windowText" lastClr="000000"/>
      </a:dk1>
      <a:lt1>
        <a:sysClr val="window" lastClr="FFFFFF"/>
      </a:lt1>
      <a:dk2>
        <a:srgbClr val="2C3C43"/>
      </a:dk2>
      <a:lt2>
        <a:srgbClr val="EBEBEB"/>
      </a:lt2>
      <a:accent1>
        <a:srgbClr val="FFFF00"/>
      </a:accent1>
      <a:accent2>
        <a:srgbClr val="F7EC57"/>
      </a:accent2>
      <a:accent3>
        <a:srgbClr val="000000"/>
      </a:accent3>
      <a:accent4>
        <a:srgbClr val="FFFFCC"/>
      </a:accent4>
      <a:accent5>
        <a:srgbClr val="FFC000"/>
      </a:accent5>
      <a:accent6>
        <a:srgbClr val="FFFF00"/>
      </a:accent6>
      <a:hlink>
        <a:srgbClr val="FFFF00"/>
      </a:hlink>
      <a:folHlink>
        <a:srgbClr val="FFFFC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23835</TotalTime>
  <Words>441</Words>
  <Application>Microsoft Macintosh PowerPoint</Application>
  <PresentationFormat>Widescreen</PresentationFormat>
  <Paragraphs>45</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Calibri Light</vt:lpstr>
      <vt:lpstr>proxima_nova_bold</vt:lpstr>
      <vt:lpstr>proxima_nova_rgregular</vt:lpstr>
      <vt:lpstr>Retrospect</vt:lpstr>
      <vt:lpstr>PowerPoint Presentation</vt:lpstr>
      <vt:lpstr>Lesson 1</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HAILEYBURY</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Reardon</dc:creator>
  <cp:lastModifiedBy>Microsoft Office User</cp:lastModifiedBy>
  <cp:revision>68</cp:revision>
  <dcterms:created xsi:type="dcterms:W3CDTF">2015-12-16T03:40:36Z</dcterms:created>
  <dcterms:modified xsi:type="dcterms:W3CDTF">2025-05-11T12:22:24Z</dcterms:modified>
</cp:coreProperties>
</file>